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7" r:id="rId2"/>
    <p:sldId id="323" r:id="rId3"/>
    <p:sldId id="325" r:id="rId4"/>
    <p:sldId id="256" r:id="rId5"/>
    <p:sldId id="320" r:id="rId6"/>
    <p:sldId id="269" r:id="rId7"/>
    <p:sldId id="282" r:id="rId8"/>
    <p:sldId id="283" r:id="rId9"/>
    <p:sldId id="270" r:id="rId10"/>
    <p:sldId id="284" r:id="rId11"/>
    <p:sldId id="285" r:id="rId12"/>
    <p:sldId id="302" r:id="rId13"/>
    <p:sldId id="303" r:id="rId14"/>
    <p:sldId id="304" r:id="rId15"/>
    <p:sldId id="305" r:id="rId16"/>
    <p:sldId id="307" r:id="rId17"/>
    <p:sldId id="306" r:id="rId18"/>
    <p:sldId id="309" r:id="rId19"/>
    <p:sldId id="310" r:id="rId20"/>
    <p:sldId id="308" r:id="rId21"/>
    <p:sldId id="313" r:id="rId22"/>
    <p:sldId id="312" r:id="rId23"/>
    <p:sldId id="315" r:id="rId24"/>
    <p:sldId id="314" r:id="rId25"/>
    <p:sldId id="311" r:id="rId26"/>
    <p:sldId id="290" r:id="rId27"/>
    <p:sldId id="319" r:id="rId28"/>
    <p:sldId id="271" r:id="rId29"/>
    <p:sldId id="272" r:id="rId30"/>
    <p:sldId id="273" r:id="rId31"/>
    <p:sldId id="274" r:id="rId32"/>
    <p:sldId id="275" r:id="rId33"/>
    <p:sldId id="276" r:id="rId34"/>
    <p:sldId id="291" r:id="rId35"/>
    <p:sldId id="278" r:id="rId36"/>
    <p:sldId id="279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21" r:id="rId48"/>
  </p:sldIdLst>
  <p:sldSz cx="12192000" cy="6858000"/>
  <p:notesSz cx="6858000" cy="9144000"/>
  <p:embeddedFontLs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Harrington" panose="04040505050A02020702" pitchFamily="82" charset="0"/>
      <p:regular r:id="rId55"/>
    </p:embeddedFont>
    <p:embeddedFont>
      <p:font typeface="Lucida Sans Unicode" panose="020B0602030504020204" pitchFamily="34" charset="0"/>
      <p:regular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Bauhaus 93" panose="04030905020B02020C02" pitchFamily="82" charset="0"/>
      <p:regular r:id="rId61"/>
    </p:embeddedFont>
    <p:embeddedFont>
      <p:font typeface="Cooper Black" panose="0208090404030B020404" pitchFamily="18" charset="0"/>
      <p:regular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Tahoma" panose="020B0604030504040204" pitchFamily="34" charset="0"/>
      <p:regular r:id="rId65"/>
      <p:bold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Arial Black" panose="020B0A04020102020204" pitchFamily="34" charset="0"/>
      <p:bold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B9E3E2"/>
    <a:srgbClr val="FFFFFF"/>
    <a:srgbClr val="72D472"/>
    <a:srgbClr val="FF3399"/>
    <a:srgbClr val="2D8F6A"/>
    <a:srgbClr val="4EC799"/>
    <a:srgbClr val="F9C32B"/>
    <a:srgbClr val="3DBA8C"/>
    <a:srgbClr val="D33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16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1AA2-CA28-4D01-9698-D4CB928B547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FFBC-2E8E-4E18-9CBA-7A68168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9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9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6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5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0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4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8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64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6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6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6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87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75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18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220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3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50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7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3A79A-8732-402A-996A-ACCCBFDB3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7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2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70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3C278-2BB2-499C-8440-E2D97300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5FF0-569A-4ACB-ABF5-D4DB7ECE558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FCA26-E93F-4E71-9213-6548E1CD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88BBD-FC39-4A23-B5F2-54EC34ED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0B49-3F10-451D-8B14-565CAB1B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6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3801-4ABE-442C-B8A7-A6381E839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9FF2E-600B-4E93-A1A6-DFFBCC01F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3E97-1026-4B67-874E-5510B7A5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95FF0-569A-4ACB-ABF5-D4DB7ECE558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378AF-4A83-4737-9E5B-BCD9F97A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5490B-D198-42D9-8A54-8A7A2B34D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E0B49-3F10-451D-8B14-565CAB1B6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9A7FB1-3929-4252-9F5F-A5458CA14D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20792" y="-81280"/>
            <a:ext cx="12512791" cy="70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2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5" Type="http://schemas.openxmlformats.org/officeDocument/2006/relationships/audio" Target="../media/audio5.wav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audio" Target="../media/audio11.wav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audio" Target="../media/audio10.wav"/><Relationship Id="rId16" Type="http://schemas.openxmlformats.org/officeDocument/2006/relationships/image" Target="../media/image5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audio" Target="../media/audio12.wav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43.xml"/><Relationship Id="rId18" Type="http://schemas.openxmlformats.org/officeDocument/2006/relationships/image" Target="../media/image63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png"/><Relationship Id="rId12" Type="http://schemas.openxmlformats.org/officeDocument/2006/relationships/slide" Target="slide42.xml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6" Type="http://schemas.openxmlformats.org/officeDocument/2006/relationships/slide" Target="slide46.xml"/><Relationship Id="rId1" Type="http://schemas.openxmlformats.org/officeDocument/2006/relationships/tags" Target="../tags/tag4.xml"/><Relationship Id="rId6" Type="http://schemas.openxmlformats.org/officeDocument/2006/relationships/slide" Target="slide38.xml"/><Relationship Id="rId11" Type="http://schemas.openxmlformats.org/officeDocument/2006/relationships/slide" Target="slide41.xml"/><Relationship Id="rId5" Type="http://schemas.openxmlformats.org/officeDocument/2006/relationships/image" Target="../media/image59.png"/><Relationship Id="rId15" Type="http://schemas.openxmlformats.org/officeDocument/2006/relationships/slide" Target="slide45.xml"/><Relationship Id="rId10" Type="http://schemas.openxmlformats.org/officeDocument/2006/relationships/slide" Target="slide40.xml"/><Relationship Id="rId4" Type="http://schemas.openxmlformats.org/officeDocument/2006/relationships/audio" Target="../media/audio1.wav"/><Relationship Id="rId9" Type="http://schemas.openxmlformats.org/officeDocument/2006/relationships/slide" Target="slide39.xml"/><Relationship Id="rId14" Type="http://schemas.openxmlformats.org/officeDocument/2006/relationships/slide" Target="slide4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slide" Target="slide3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D:\10 - Hinh Anh - 100 Nen Dep\hinh3d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"/>
            <a:ext cx="12192000" cy="685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914400"/>
            <a:ext cx="11277600" cy="1752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Welcome to our class</a:t>
            </a:r>
            <a:endParaRPr lang="en-US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21" descr="D:\khin khin 1\other\anh dong\1139224812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52395"/>
            <a:ext cx="3429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8056" y="-254357"/>
            <a:ext cx="12428113" cy="73667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004" y="-2584532"/>
            <a:ext cx="12427922" cy="11807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729" y="1005419"/>
            <a:ext cx="4756455" cy="1890696"/>
          </a:xfrm>
          <a:prstGeom prst="rect">
            <a:avLst/>
          </a:prstGeom>
        </p:spPr>
      </p:pic>
      <p:sp>
        <p:nvSpPr>
          <p:cNvPr id="7" name="Play">
            <a:hlinkClick r:id="" action="ppaction://hlinkshowjump?jump=nextslide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10" y="2968857"/>
            <a:ext cx="1420491" cy="105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182" y="2968857"/>
            <a:ext cx="1420491" cy="1054699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 rotWithShape="1">
          <a:blip r:embed="rId7"/>
          <a:srcRect t="13470" r="74457"/>
          <a:stretch/>
        </p:blipFill>
        <p:spPr>
          <a:xfrm flipH="1">
            <a:off x="8420071" y="3645424"/>
            <a:ext cx="1266582" cy="1387037"/>
          </a:xfrm>
          <a:prstGeom prst="rect">
            <a:avLst/>
          </a:prstGeom>
        </p:spPr>
      </p:pic>
      <p:pic>
        <p:nvPicPr>
          <p:cNvPr id="22" name="2"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 rot="464930">
            <a:off x="2293330" y="3555921"/>
            <a:ext cx="1902167" cy="16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9681" y="2968857"/>
            <a:ext cx="1426588" cy="1054699"/>
          </a:xfrm>
          <a:prstGeom prst="rect">
            <a:avLst/>
          </a:prstGeom>
        </p:spPr>
      </p:pic>
      <p:sp>
        <p:nvSpPr>
          <p:cNvPr id="16" name="PlayMsPham">
            <a:hlinkClick r:id="" action="ppaction://macro?name=RESET"/>
          </p:cNvPr>
          <p:cNvSpPr/>
          <p:nvPr/>
        </p:nvSpPr>
        <p:spPr>
          <a:xfrm>
            <a:off x="5343674" y="5543163"/>
            <a:ext cx="1504651" cy="646038"/>
          </a:xfrm>
          <a:prstGeom prst="roundRect">
            <a:avLst>
              <a:gd name="adj" fmla="val 23246"/>
            </a:avLst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0260" y="4693907"/>
            <a:ext cx="2831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nút PLAY 2 lần đ</a:t>
            </a:r>
            <a:r>
              <a:rPr lang="vi-VN" sz="1600" dirty="0">
                <a:cs typeface="Arial" panose="020B0604020202020204" pitchFamily="34" charset="0"/>
              </a:rPr>
              <a:t>ể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ch</a:t>
            </a:r>
            <a:r>
              <a:rPr lang="vi-VN" sz="1600" dirty="0">
                <a:cs typeface="Arial" panose="020B0604020202020204" pitchFamily="34" charset="0"/>
              </a:rPr>
              <a:t>ơ</a:t>
            </a:r>
            <a:r>
              <a:rPr lang="en-US" sz="1600" dirty="0"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1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7371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9981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92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259019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23975" y="541079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21606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792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40914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6040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thin</a:t>
            </a:r>
          </a:p>
        </p:txBody>
      </p:sp>
    </p:spTree>
    <p:extLst>
      <p:ext uri="{BB962C8B-B14F-4D97-AF65-F5344CB8AC3E}">
        <p14:creationId xmlns:p14="http://schemas.microsoft.com/office/powerpoint/2010/main" val="40524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r="15090"/>
          <a:stretch/>
        </p:blipFill>
        <p:spPr bwMode="auto">
          <a:xfrm>
            <a:off x="1615829" y="272265"/>
            <a:ext cx="3190634" cy="221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20708" r="2895" b="17574"/>
          <a:stretch/>
        </p:blipFill>
        <p:spPr bwMode="auto">
          <a:xfrm>
            <a:off x="6670431" y="3845169"/>
            <a:ext cx="4220307" cy="178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15" y="61547"/>
            <a:ext cx="3231661" cy="24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36" y="3516922"/>
            <a:ext cx="2926727" cy="20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41"/>
          <p:cNvSpPr>
            <a:spLocks noChangeArrowheads="1"/>
          </p:cNvSpPr>
          <p:nvPr/>
        </p:nvSpPr>
        <p:spPr bwMode="auto">
          <a:xfrm>
            <a:off x="8293588" y="5529263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>
                <a:latin typeface="Comic Sans MS" pitchFamily="66" charset="0"/>
              </a:rPr>
              <a:t>fish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>
            <a:off x="7977065" y="2610217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 smtClean="0">
                <a:latin typeface="Comic Sans MS" pitchFamily="66" charset="0"/>
              </a:rPr>
              <a:t>chicken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3" name="AutoShape 41"/>
          <p:cNvSpPr>
            <a:spLocks noChangeArrowheads="1"/>
          </p:cNvSpPr>
          <p:nvPr/>
        </p:nvSpPr>
        <p:spPr bwMode="auto">
          <a:xfrm>
            <a:off x="2209313" y="2413368"/>
            <a:ext cx="2597150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err="1" smtClean="0">
                <a:latin typeface="Comic Sans MS" pitchFamily="66" charset="0"/>
              </a:rPr>
              <a:t>milk</a:t>
            </a:r>
            <a:endParaRPr lang="es-ES" sz="4400" b="1" dirty="0">
              <a:latin typeface="Comic Sans MS" pitchFamily="66" charset="0"/>
            </a:endParaRPr>
          </a:p>
        </p:txBody>
      </p:sp>
      <p:sp>
        <p:nvSpPr>
          <p:cNvPr id="14" name="AutoShape 41"/>
          <p:cNvSpPr>
            <a:spLocks noChangeArrowheads="1"/>
          </p:cNvSpPr>
          <p:nvPr/>
        </p:nvSpPr>
        <p:spPr bwMode="auto">
          <a:xfrm>
            <a:off x="1746738" y="5857509"/>
            <a:ext cx="3411415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s-ES" sz="4400" b="1" dirty="0" smtClean="0">
                <a:latin typeface="Comic Sans MS" pitchFamily="66" charset="0"/>
              </a:rPr>
              <a:t>Orange </a:t>
            </a:r>
            <a:r>
              <a:rPr lang="es-ES" sz="4400" b="1" dirty="0" err="1" smtClean="0">
                <a:latin typeface="Comic Sans MS" pitchFamily="66" charset="0"/>
              </a:rPr>
              <a:t>juice</a:t>
            </a:r>
            <a:endParaRPr lang="es-ES" sz="4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18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363462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07677" y="-9378247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13573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5243568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tall</a:t>
            </a:r>
          </a:p>
        </p:txBody>
      </p:sp>
    </p:spTree>
    <p:extLst>
      <p:ext uri="{BB962C8B-B14F-4D97-AF65-F5344CB8AC3E}">
        <p14:creationId xmlns:p14="http://schemas.microsoft.com/office/powerpoint/2010/main" val="11146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47466" y="1886101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young</a:t>
            </a:r>
          </a:p>
        </p:txBody>
      </p:sp>
    </p:spTree>
    <p:extLst>
      <p:ext uri="{BB962C8B-B14F-4D97-AF65-F5344CB8AC3E}">
        <p14:creationId xmlns:p14="http://schemas.microsoft.com/office/powerpoint/2010/main" val="10385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75691" y="-13480512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12477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151189" y="2317338"/>
            <a:ext cx="1999582" cy="2223324"/>
            <a:chOff x="8504132" y="7692118"/>
            <a:chExt cx="1999582" cy="2223324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 rotWithShape="1">
            <a:blip r:embed="rId3"/>
            <a:srcRect r="18602"/>
            <a:stretch/>
          </p:blipFill>
          <p:spPr>
            <a:xfrm flipH="1">
              <a:off x="9645313" y="7692118"/>
              <a:ext cx="858401" cy="2147264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 rotWithShape="1">
            <a:blip r:embed="rId4"/>
            <a:srcRect l="16818"/>
            <a:stretch/>
          </p:blipFill>
          <p:spPr>
            <a:xfrm>
              <a:off x="8504132" y="8117606"/>
              <a:ext cx="1098606" cy="1797836"/>
            </a:xfrm>
            <a:prstGeom prst="rect">
              <a:avLst/>
            </a:prstGeom>
          </p:spPr>
        </p:pic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5152" y="-1413689"/>
            <a:ext cx="2113064" cy="37268324"/>
            <a:chOff x="13851767" y="-8024868"/>
            <a:chExt cx="2113064" cy="3726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4" name="Next.MsPham">
            <a:hlinkClick r:id="" action="ppaction://hlinkshowjump?jump=nextslide"/>
          </p:cNvPr>
          <p:cNvSpPr/>
          <p:nvPr/>
        </p:nvSpPr>
        <p:spPr>
          <a:xfrm>
            <a:off x="9608092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3" name="ans.MsPham"/>
          <p:cNvSpPr/>
          <p:nvPr/>
        </p:nvSpPr>
        <p:spPr>
          <a:xfrm>
            <a:off x="727350" y="5557517"/>
            <a:ext cx="1504651" cy="646038"/>
          </a:xfrm>
          <a:prstGeom prst="roundRect">
            <a:avLst>
              <a:gd name="adj" fmla="val 50000"/>
            </a:avLst>
          </a:prstGeom>
          <a:solidFill>
            <a:srgbClr val="D4832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126" name="MsPham"/>
          <p:cNvSpPr/>
          <p:nvPr/>
        </p:nvSpPr>
        <p:spPr>
          <a:xfrm>
            <a:off x="2968474" y="5330823"/>
            <a:ext cx="6127499" cy="1099427"/>
          </a:xfrm>
          <a:prstGeom prst="roundRect">
            <a:avLst>
              <a:gd name="adj" fmla="val 23246"/>
            </a:avLst>
          </a:prstGeom>
          <a:ln w="57150" cmpd="thickThin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5790" b="1" dirty="0">
                <a:solidFill>
                  <a:srgbClr val="0070C0"/>
                </a:solidFill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17527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88" y="1094751"/>
            <a:ext cx="7098625" cy="40588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24541" y="-28702711"/>
            <a:ext cx="2113064" cy="37268324"/>
            <a:chOff x="13851767" y="-8024868"/>
            <a:chExt cx="2113064" cy="37268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-8024868"/>
              <a:ext cx="2113064" cy="1794031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51767" y="11303146"/>
              <a:ext cx="2113064" cy="17940310"/>
            </a:xfrm>
            <a:prstGeom prst="rect">
              <a:avLst/>
            </a:prstGeom>
          </p:spPr>
        </p:pic>
      </p:grpSp>
      <p:sp>
        <p:nvSpPr>
          <p:cNvPr id="44" name="Next.MsPham">
            <a:hlinkClick r:id="" action="ppaction://hlinkshowjump?jump=endshow"/>
          </p:cNvPr>
          <p:cNvSpPr/>
          <p:nvPr/>
        </p:nvSpPr>
        <p:spPr>
          <a:xfrm>
            <a:off x="9608092" y="5557517"/>
            <a:ext cx="1072213" cy="514671"/>
          </a:xfrm>
          <a:prstGeom prst="roundRect">
            <a:avLst>
              <a:gd name="adj" fmla="val 50000"/>
            </a:avLst>
          </a:prstGeom>
          <a:solidFill>
            <a:srgbClr val="FF373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MsPham"/>
          <p:cNvSpPr/>
          <p:nvPr/>
        </p:nvSpPr>
        <p:spPr>
          <a:xfrm>
            <a:off x="3057688" y="2826309"/>
            <a:ext cx="6127499" cy="1099427"/>
          </a:xfrm>
          <a:prstGeom prst="roundRect">
            <a:avLst>
              <a:gd name="adj" fmla="val 23246"/>
            </a:avLst>
          </a:prstGeom>
          <a:noFill/>
          <a:ln w="571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9600" b="1" dirty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Good job!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2737159 w 12192000"/>
              <a:gd name="connsiteY0" fmla="*/ 1269663 h 6858000"/>
              <a:gd name="connsiteX1" fmla="*/ 2737159 w 12192000"/>
              <a:gd name="connsiteY1" fmla="*/ 4982127 h 6858000"/>
              <a:gd name="connsiteX2" fmla="*/ 9472613 w 12192000"/>
              <a:gd name="connsiteY2" fmla="*/ 4982127 h 6858000"/>
              <a:gd name="connsiteX3" fmla="*/ 9472613 w 12192000"/>
              <a:gd name="connsiteY3" fmla="*/ 126966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737159" y="1269663"/>
                </a:moveTo>
                <a:lnTo>
                  <a:pt x="2737159" y="4982127"/>
                </a:lnTo>
                <a:lnTo>
                  <a:pt x="9472613" y="4982127"/>
                </a:lnTo>
                <a:lnTo>
                  <a:pt x="9472613" y="126966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3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53756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25133" y="599114"/>
            <a:ext cx="9073163" cy="6034898"/>
            <a:chOff x="-5387115" y="6605432"/>
            <a:chExt cx="18645846" cy="12402044"/>
          </a:xfrm>
        </p:grpSpPr>
        <p:pic>
          <p:nvPicPr>
            <p:cNvPr id="1030" name="Picture 6" descr="https://s.sachmem.vn/public/images/v2/TA4T2SHS/U14-L1-1-a_5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7007136"/>
              <a:ext cx="9872596" cy="604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4T2SHS/U14-L1-1-b_46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481" y="6605432"/>
              <a:ext cx="8773250" cy="6169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4T2SHS/U14-L1-1-c_4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87115" y="12865118"/>
              <a:ext cx="8929620" cy="5976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4T2SHS/U14-L1-1-d_5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504" y="12774611"/>
              <a:ext cx="9716227" cy="623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2171" y="45720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1. Look, listen and repeat.</a:t>
            </a:r>
            <a:endParaRPr kumimoji="0" lang="en-US" altLang="en-US" sz="17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16294" y="855645"/>
            <a:ext cx="3639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are you doing, Linda?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891518" y="1270054"/>
            <a:ext cx="268345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l'm writing an e-mail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 my brother.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714965" y="643058"/>
            <a:ext cx="2444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is he now?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192267" y="1486083"/>
            <a:ext cx="22317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in England.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3900796" y="3677373"/>
            <a:ext cx="24769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does he do?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428952" y="4120869"/>
            <a:ext cx="22802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footballer.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11324" y="6283842"/>
            <a:ext cx="12586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tall.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1042" y="3621439"/>
            <a:ext cx="31822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does he look like?</a:t>
            </a:r>
          </a:p>
        </p:txBody>
      </p:sp>
      <p:pic>
        <p:nvPicPr>
          <p:cNvPr id="11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9913" y="1152095"/>
            <a:ext cx="365792" cy="365792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07797" y="891761"/>
            <a:ext cx="365792" cy="365792"/>
          </a:xfrm>
          <a:prstGeom prst="rect">
            <a:avLst/>
          </a:prstGeom>
        </p:spPr>
      </p:pic>
      <p:pic>
        <p:nvPicPr>
          <p:cNvPr id="19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18" y="4033793"/>
            <a:ext cx="365792" cy="365792"/>
          </a:xfrm>
          <a:prstGeom prst="rect">
            <a:avLst/>
          </a:prstGeom>
        </p:spPr>
      </p:pic>
      <p:pic>
        <p:nvPicPr>
          <p:cNvPr id="20" name="Mspham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2233" y="3819436"/>
            <a:ext cx="365792" cy="3657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770" y="100955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103" y="111160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20" y="1045557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098" y="86876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1455526" y="595718"/>
            <a:ext cx="1276959" cy="1504372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4843390" y="997017"/>
            <a:ext cx="1746096" cy="3953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3540" y="592619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</p:spTree>
    <p:extLst>
      <p:ext uri="{BB962C8B-B14F-4D97-AF65-F5344CB8AC3E}">
        <p14:creationId xmlns:p14="http://schemas.microsoft.com/office/powerpoint/2010/main" val="884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5972236" y="756646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109949" y="793268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968350" y="3659029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r="31894"/>
          <a:stretch/>
        </p:blipFill>
        <p:spPr>
          <a:xfrm>
            <a:off x="9377726" y="756646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606" y="3188325"/>
            <a:ext cx="141958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1083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92D286-FAA9-4409-B688-E816F5370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546" y="2233270"/>
            <a:ext cx="2367080" cy="283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A9B1C0-E5E6-45B7-802F-4A4146B87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479" y="1938692"/>
            <a:ext cx="1815548" cy="29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278735" cy="1212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69950-A9C8-457B-9C52-EEFB46730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559" y="1165067"/>
            <a:ext cx="2955235" cy="38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445" y="5305362"/>
            <a:ext cx="4479111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05" y="5967908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621" y="5408035"/>
            <a:ext cx="457200" cy="457200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5170" y="472105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63540" y="5926196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399E2-15CB-48F1-89ED-790EDF17B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484243"/>
            <a:ext cx="2273250" cy="349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8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uble Wave 5"/>
          <p:cNvSpPr/>
          <p:nvPr/>
        </p:nvSpPr>
        <p:spPr>
          <a:xfrm>
            <a:off x="2971800" y="968312"/>
            <a:ext cx="5905500" cy="1444688"/>
          </a:xfrm>
          <a:prstGeom prst="doubleWave">
            <a:avLst>
              <a:gd name="adj1" fmla="val 3108"/>
              <a:gd name="adj2" fmla="val -165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37345" y="1069912"/>
            <a:ext cx="5197257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6161" y="4687026"/>
            <a:ext cx="1748421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50352" y="5787849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51551" y="5639736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72695" y="5580548"/>
            <a:ext cx="192024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49063" y="4687026"/>
            <a:ext cx="1645920" cy="54864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31480" r="68385" b="6883"/>
          <a:stretch/>
        </p:blipFill>
        <p:spPr>
          <a:xfrm>
            <a:off x="8334943" y="4320457"/>
            <a:ext cx="599317" cy="1440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887"/>
          <a:stretch/>
        </p:blipFill>
        <p:spPr>
          <a:xfrm>
            <a:off x="1238114" y="3394089"/>
            <a:ext cx="629295" cy="1356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818"/>
          <a:stretch/>
        </p:blipFill>
        <p:spPr>
          <a:xfrm>
            <a:off x="3146830" y="4832639"/>
            <a:ext cx="693881" cy="1135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r="31894"/>
          <a:stretch/>
        </p:blipFill>
        <p:spPr>
          <a:xfrm>
            <a:off x="10089247" y="3032923"/>
            <a:ext cx="769866" cy="17431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79" y="4004990"/>
            <a:ext cx="896613" cy="175586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6" idx="2"/>
          </p:cNvCxnSpPr>
          <p:nvPr/>
        </p:nvCxnSpPr>
        <p:spPr>
          <a:xfrm flipH="1">
            <a:off x="2384582" y="2368099"/>
            <a:ext cx="3637940" cy="1536390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</p:cNvCxnSpPr>
          <p:nvPr/>
        </p:nvCxnSpPr>
        <p:spPr>
          <a:xfrm flipH="1">
            <a:off x="3632028" y="2368099"/>
            <a:ext cx="2390494" cy="2514822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</p:cNvCxnSpPr>
          <p:nvPr/>
        </p:nvCxnSpPr>
        <p:spPr>
          <a:xfrm flipH="1">
            <a:off x="5883192" y="2368099"/>
            <a:ext cx="139330" cy="1506443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2"/>
          </p:cNvCxnSpPr>
          <p:nvPr/>
        </p:nvCxnSpPr>
        <p:spPr>
          <a:xfrm>
            <a:off x="6022522" y="2368099"/>
            <a:ext cx="2312421" cy="1952358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2"/>
          </p:cNvCxnSpPr>
          <p:nvPr/>
        </p:nvCxnSpPr>
        <p:spPr>
          <a:xfrm>
            <a:off x="6022522" y="2368099"/>
            <a:ext cx="3848316" cy="1086975"/>
          </a:xfrm>
          <a:prstGeom prst="straightConnector1">
            <a:avLst/>
          </a:prstGeom>
          <a:ln w="28575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4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68149" y="841437"/>
            <a:ext cx="7376204" cy="5656946"/>
            <a:chOff x="2165124" y="1401095"/>
            <a:chExt cx="8670139" cy="9522165"/>
          </a:xfrm>
        </p:grpSpPr>
        <p:grpSp>
          <p:nvGrpSpPr>
            <p:cNvPr id="5" name="Group 4"/>
            <p:cNvGrpSpPr/>
            <p:nvPr/>
          </p:nvGrpSpPr>
          <p:grpSpPr>
            <a:xfrm>
              <a:off x="2165124" y="1401095"/>
              <a:ext cx="8670139" cy="2990850"/>
              <a:chOff x="2165124" y="1401095"/>
              <a:chExt cx="8670139" cy="2990850"/>
            </a:xfrm>
          </p:grpSpPr>
          <p:pic>
            <p:nvPicPr>
              <p:cNvPr id="1025" name="Picture 1" descr="https://s.sachmem.vn/public/images/TA4T2SHS/U14-L1-3-1-ecwkutxdkcgndfic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s.sachmem.vn/public/images/TA4T2SHS/U14-L1-3-2-twbdpttmbkjscdeb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ttps://s.sachmem.vn/public/images/TA4T2SHS/U14-L1-3-3-orgtlpzhhjfdxsxa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1401095"/>
                <a:ext cx="2209801" cy="29908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2165124" y="4705144"/>
              <a:ext cx="8670139" cy="2990851"/>
              <a:chOff x="2165124" y="4588064"/>
              <a:chExt cx="8670139" cy="2990851"/>
            </a:xfrm>
          </p:grpSpPr>
          <p:pic>
            <p:nvPicPr>
              <p:cNvPr id="1029" name="Picture 5" descr="https://s.sachmem.vn/public/images/TA4T2SHS/U14-L1-3-4-qbzrwiihgyvtnbtd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4588064"/>
                <a:ext cx="2209801" cy="299084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https://s.sachmem.vn/public/images/TA4T2SHS/U14-L1-3-5-psdtggocnzyuujzc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https://s.sachmem.vn/public/images/TA4T2SHS/U14-L1-3-6-ljanzomydopimjo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2" y="4588064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165124" y="7932409"/>
              <a:ext cx="8670138" cy="2990851"/>
              <a:chOff x="2165124" y="7932409"/>
              <a:chExt cx="8670138" cy="2990851"/>
            </a:xfrm>
          </p:grpSpPr>
          <p:pic>
            <p:nvPicPr>
              <p:cNvPr id="1032" name="Picture 8" descr="https://s.sachmem.vn/public/images/TA4T2SHS/U14-L1-3-7-rwwsgcvyszdgzext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512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https://s.sachmem.vn/public/images/TA4T2SHS/U14-L1-3-8-kcejqdmspwpmqqwr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294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s://s.sachmem.vn/public/images/TA4T2SHS/U14-L1-3-9-oskcuftmxvwwqwlx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5461" y="7932409"/>
                <a:ext cx="2209801" cy="299085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539056" y="472105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 Listen and tick.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60123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86371" y="2163831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604347" y="218544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070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993318" y="4121798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11294" y="4143415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7070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93318" y="6111006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611294" y="6132623"/>
            <a:ext cx="365760" cy="3657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9247" y="1156828"/>
            <a:ext cx="1127796" cy="1231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8748" y="3078791"/>
            <a:ext cx="1218824" cy="122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9247" y="4997053"/>
            <a:ext cx="1213839" cy="1227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1018832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1018600"/>
            <a:ext cx="304777" cy="3022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1018600"/>
            <a:ext cx="303923" cy="3022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37838" y="294776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3128" y="2947536"/>
            <a:ext cx="304777" cy="30221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07638" y="2947536"/>
            <a:ext cx="303923" cy="3022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3404" t="2732" r="3677" b="3005"/>
          <a:stretch/>
        </p:blipFill>
        <p:spPr>
          <a:xfrm>
            <a:off x="3319053" y="4870938"/>
            <a:ext cx="298233" cy="301752"/>
          </a:xfrm>
          <a:prstGeom prst="roundRect">
            <a:avLst>
              <a:gd name="adj" fmla="val 7227"/>
            </a:avLst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64343" y="4870706"/>
            <a:ext cx="304777" cy="3022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8853" y="4870706"/>
            <a:ext cx="303923" cy="3022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16694" y="2023545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9542701" y="3981512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204177" y="594562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</a:rPr>
              <a:t>✔</a:t>
            </a:r>
            <a:endParaRPr lang="en-US" sz="36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32351" y="450445"/>
            <a:ext cx="365792" cy="365792"/>
          </a:xfrm>
          <a:prstGeom prst="rect">
            <a:avLst/>
          </a:prstGeom>
        </p:spPr>
      </p:pic>
      <p:pic>
        <p:nvPicPr>
          <p:cNvPr id="51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219" y="1589708"/>
            <a:ext cx="365792" cy="365792"/>
          </a:xfrm>
          <a:prstGeom prst="rect">
            <a:avLst/>
          </a:prstGeom>
        </p:spPr>
      </p:pic>
      <p:pic>
        <p:nvPicPr>
          <p:cNvPr id="52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3509821"/>
            <a:ext cx="365792" cy="365792"/>
          </a:xfrm>
          <a:prstGeom prst="rect">
            <a:avLst/>
          </a:prstGeom>
        </p:spPr>
      </p:pic>
      <p:pic>
        <p:nvPicPr>
          <p:cNvPr id="53" name="MsPha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498" y="5390910"/>
            <a:ext cx="365792" cy="365792"/>
          </a:xfrm>
          <a:prstGeom prst="rect">
            <a:avLst/>
          </a:prstGeom>
        </p:spPr>
      </p:pic>
      <p:sp>
        <p:nvSpPr>
          <p:cNvPr id="54" name="32-Point Star 53"/>
          <p:cNvSpPr/>
          <p:nvPr/>
        </p:nvSpPr>
        <p:spPr>
          <a:xfrm>
            <a:off x="7318762" y="-1127651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32-Point Star 54"/>
          <p:cNvSpPr/>
          <p:nvPr/>
        </p:nvSpPr>
        <p:spPr>
          <a:xfrm>
            <a:off x="4894850" y="-1127650"/>
            <a:ext cx="1021397" cy="802641"/>
          </a:xfrm>
          <a:prstGeom prst="star32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35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6" presetClass="emph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0" grpId="0"/>
      <p:bldP spid="54" grpId="0" animBg="1"/>
      <p:bldP spid="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67588" y="701953"/>
            <a:ext cx="1624635" cy="1927479"/>
            <a:chOff x="1822674" y="864191"/>
            <a:chExt cx="1739899" cy="2380942"/>
          </a:xfrm>
        </p:grpSpPr>
        <p:pic>
          <p:nvPicPr>
            <p:cNvPr id="2050" name="Picture 2" descr="https://s.sachmem.vn/public/images/TA4T2SHS/U14-L1-4-1-qtqrtzhjmhsikxyk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06647" y="515649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176047" y="954316"/>
            <a:ext cx="1657310" cy="1505987"/>
            <a:chOff x="7726363" y="1451429"/>
            <a:chExt cx="1703387" cy="1547857"/>
          </a:xfrm>
        </p:grpSpPr>
        <p:pic>
          <p:nvPicPr>
            <p:cNvPr id="2051" name="Picture 3" descr="https://s.sachmem.vn/public/images/TA4T2SHS/U14-L1-4-2-lqoraysuskgejtll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11" b="3132"/>
            <a:stretch/>
          </p:blipFill>
          <p:spPr bwMode="auto">
            <a:xfrm>
              <a:off x="7726363" y="1451429"/>
              <a:ext cx="1703387" cy="1547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8682036" y="2795588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735889" y="2795587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01186" y="3669434"/>
            <a:ext cx="1291303" cy="1758884"/>
            <a:chOff x="1960645" y="3687536"/>
            <a:chExt cx="1544778" cy="2104142"/>
          </a:xfrm>
        </p:grpSpPr>
        <p:pic>
          <p:nvPicPr>
            <p:cNvPr id="2053" name="Picture 5" descr="https://s.sachmem.vn/public/images/TA4T2SHS/U14-L1-4-4-rmsmehnkkiwhlfiq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7" b="3699"/>
            <a:stretch/>
          </p:blipFill>
          <p:spPr bwMode="auto">
            <a:xfrm>
              <a:off x="1960645" y="3687536"/>
              <a:ext cx="1544778" cy="200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456087" y="5627848"/>
              <a:ext cx="844326" cy="163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45866" y="5554504"/>
              <a:ext cx="205994" cy="1285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510055" y="5204923"/>
            <a:ext cx="633413" cy="166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/>
          <p:cNvSpPr/>
          <p:nvPr/>
        </p:nvSpPr>
        <p:spPr>
          <a:xfrm>
            <a:off x="1403089" y="26802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_______'s ____________.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03089" y="54772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398" y="3564987"/>
            <a:ext cx="1828959" cy="196308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949965" y="2629432"/>
            <a:ext cx="370325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_______'s ____________.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49965" y="5426479"/>
            <a:ext cx="3703258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___________ look like?</a:t>
            </a:r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_______’re ____________.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28677" y="2684929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56228" y="3067418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61172" y="3067418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800852" y="2619863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527492" y="3042368"/>
            <a:ext cx="748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88054" y="3042368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63142" y="5478290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64284" y="587294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91434" y="5872947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970779" y="5443653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they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399179" y="5833390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926329" y="5833390"/>
            <a:ext cx="644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58994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06" t="4432"/>
          <a:stretch/>
        </p:blipFill>
        <p:spPr>
          <a:xfrm>
            <a:off x="-83128" y="-103909"/>
            <a:ext cx="12275127" cy="696240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ant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mouse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elephant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dog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fish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iguana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hen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pet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tronto"/>
          <p:cNvSpPr/>
          <p:nvPr/>
        </p:nvSpPr>
        <p:spPr>
          <a:xfrm>
            <a:off x="3078536" y="123396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xto"/>
          <p:cNvSpPr/>
          <p:nvPr/>
        </p:nvSpPr>
        <p:spPr>
          <a:xfrm>
            <a:off x="3000044" y="114351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ronto"/>
          <p:cNvSpPr/>
          <p:nvPr/>
        </p:nvSpPr>
        <p:spPr>
          <a:xfrm>
            <a:off x="4911499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xto"/>
          <p:cNvSpPr/>
          <p:nvPr/>
        </p:nvSpPr>
        <p:spPr>
          <a:xfrm>
            <a:off x="4833007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ronto"/>
          <p:cNvSpPr/>
          <p:nvPr/>
        </p:nvSpPr>
        <p:spPr>
          <a:xfrm>
            <a:off x="6742912" y="124644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xto"/>
          <p:cNvSpPr/>
          <p:nvPr/>
        </p:nvSpPr>
        <p:spPr>
          <a:xfrm>
            <a:off x="6664420" y="115599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ronto"/>
          <p:cNvSpPr/>
          <p:nvPr/>
        </p:nvSpPr>
        <p:spPr>
          <a:xfrm>
            <a:off x="3078536" y="3082912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xto"/>
          <p:cNvSpPr/>
          <p:nvPr/>
        </p:nvSpPr>
        <p:spPr>
          <a:xfrm>
            <a:off x="3000044" y="2992460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ronto"/>
          <p:cNvSpPr/>
          <p:nvPr/>
        </p:nvSpPr>
        <p:spPr>
          <a:xfrm>
            <a:off x="4911499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xto"/>
          <p:cNvSpPr/>
          <p:nvPr/>
        </p:nvSpPr>
        <p:spPr>
          <a:xfrm>
            <a:off x="4833007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ronto"/>
          <p:cNvSpPr/>
          <p:nvPr/>
        </p:nvSpPr>
        <p:spPr>
          <a:xfrm>
            <a:off x="6742912" y="3095396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xto"/>
          <p:cNvSpPr/>
          <p:nvPr/>
        </p:nvSpPr>
        <p:spPr>
          <a:xfrm>
            <a:off x="6664420" y="3004944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ronto"/>
          <p:cNvSpPr/>
          <p:nvPr/>
        </p:nvSpPr>
        <p:spPr>
          <a:xfrm>
            <a:off x="3078536" y="4913905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xto"/>
          <p:cNvSpPr/>
          <p:nvPr/>
        </p:nvSpPr>
        <p:spPr>
          <a:xfrm>
            <a:off x="3000044" y="4823453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tronto"/>
          <p:cNvSpPr/>
          <p:nvPr/>
        </p:nvSpPr>
        <p:spPr>
          <a:xfrm>
            <a:off x="4911499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xto"/>
          <p:cNvSpPr/>
          <p:nvPr/>
        </p:nvSpPr>
        <p:spPr>
          <a:xfrm>
            <a:off x="4833007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tronto"/>
          <p:cNvSpPr/>
          <p:nvPr/>
        </p:nvSpPr>
        <p:spPr>
          <a:xfrm>
            <a:off x="6742912" y="4926389"/>
            <a:ext cx="1329301" cy="1329301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xto"/>
          <p:cNvSpPr/>
          <p:nvPr/>
        </p:nvSpPr>
        <p:spPr>
          <a:xfrm>
            <a:off x="6664420" y="4835937"/>
            <a:ext cx="1614488" cy="1614488"/>
          </a:xfrm>
          <a:prstGeom prst="mathMultiply">
            <a:avLst>
              <a:gd name="adj1" fmla="val 19096"/>
            </a:avLst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">
            <a:hlinkClick r:id="rId6" action="ppaction://hlinksldjump"/>
          </p:cNvPr>
          <p:cNvSpPr/>
          <p:nvPr/>
        </p:nvSpPr>
        <p:spPr>
          <a:xfrm>
            <a:off x="2871879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22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2149957"/>
            <a:ext cx="461254" cy="461254"/>
          </a:xfrm>
          <a:prstGeom prst="rect">
            <a:avLst/>
          </a:prstGeom>
        </p:spPr>
      </p:pic>
      <p:pic>
        <p:nvPicPr>
          <p:cNvPr id="26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2197704"/>
            <a:ext cx="365760" cy="365760"/>
          </a:xfrm>
          <a:prstGeom prst="rect">
            <a:avLst/>
          </a:prstGeom>
        </p:spPr>
      </p:pic>
      <p:sp>
        <p:nvSpPr>
          <p:cNvPr id="148" name="1">
            <a:hlinkClick r:id="rId9" action="ppaction://hlinksldjump"/>
          </p:cNvPr>
          <p:cNvSpPr/>
          <p:nvPr/>
        </p:nvSpPr>
        <p:spPr>
          <a:xfrm>
            <a:off x="4703680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14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2162441"/>
            <a:ext cx="461254" cy="461254"/>
          </a:xfrm>
          <a:prstGeom prst="rect">
            <a:avLst/>
          </a:prstGeom>
        </p:spPr>
      </p:pic>
      <p:pic>
        <p:nvPicPr>
          <p:cNvPr id="15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2210188"/>
            <a:ext cx="365760" cy="365760"/>
          </a:xfrm>
          <a:prstGeom prst="rect">
            <a:avLst/>
          </a:prstGeom>
        </p:spPr>
      </p:pic>
      <p:sp>
        <p:nvSpPr>
          <p:cNvPr id="153" name="1">
            <a:hlinkClick r:id="rId10" action="ppaction://hlinksldjump"/>
          </p:cNvPr>
          <p:cNvSpPr/>
          <p:nvPr/>
        </p:nvSpPr>
        <p:spPr>
          <a:xfrm>
            <a:off x="6533843" y="1033988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2162441"/>
            <a:ext cx="461254" cy="461254"/>
          </a:xfrm>
          <a:prstGeom prst="rect">
            <a:avLst/>
          </a:prstGeom>
        </p:spPr>
      </p:pic>
      <p:pic>
        <p:nvPicPr>
          <p:cNvPr id="15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2210188"/>
            <a:ext cx="365760" cy="365760"/>
          </a:xfrm>
          <a:prstGeom prst="rect">
            <a:avLst/>
          </a:prstGeom>
        </p:spPr>
      </p:pic>
      <p:sp>
        <p:nvSpPr>
          <p:cNvPr id="158" name="1">
            <a:hlinkClick r:id="rId11" action="ppaction://hlinksldjump"/>
          </p:cNvPr>
          <p:cNvSpPr/>
          <p:nvPr/>
        </p:nvSpPr>
        <p:spPr>
          <a:xfrm>
            <a:off x="2871879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3998907"/>
            <a:ext cx="461254" cy="461254"/>
          </a:xfrm>
          <a:prstGeom prst="rect">
            <a:avLst/>
          </a:prstGeom>
        </p:spPr>
      </p:pic>
      <p:pic>
        <p:nvPicPr>
          <p:cNvPr id="16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4046654"/>
            <a:ext cx="365760" cy="365760"/>
          </a:xfrm>
          <a:prstGeom prst="rect">
            <a:avLst/>
          </a:prstGeom>
        </p:spPr>
      </p:pic>
      <p:sp>
        <p:nvSpPr>
          <p:cNvPr id="163" name="1">
            <a:hlinkClick r:id="rId12" action="ppaction://hlinksldjump"/>
          </p:cNvPr>
          <p:cNvSpPr/>
          <p:nvPr/>
        </p:nvSpPr>
        <p:spPr>
          <a:xfrm>
            <a:off x="4703680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16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4011391"/>
            <a:ext cx="461254" cy="461254"/>
          </a:xfrm>
          <a:prstGeom prst="rect">
            <a:avLst/>
          </a:prstGeom>
        </p:spPr>
      </p:pic>
      <p:pic>
        <p:nvPicPr>
          <p:cNvPr id="16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4059138"/>
            <a:ext cx="365760" cy="365760"/>
          </a:xfrm>
          <a:prstGeom prst="rect">
            <a:avLst/>
          </a:prstGeom>
        </p:spPr>
      </p:pic>
      <p:sp>
        <p:nvSpPr>
          <p:cNvPr id="168" name="1">
            <a:hlinkClick r:id="rId13" action="ppaction://hlinksldjump"/>
          </p:cNvPr>
          <p:cNvSpPr/>
          <p:nvPr/>
        </p:nvSpPr>
        <p:spPr>
          <a:xfrm>
            <a:off x="6533843" y="2854571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6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4011391"/>
            <a:ext cx="461254" cy="461254"/>
          </a:xfrm>
          <a:prstGeom prst="rect">
            <a:avLst/>
          </a:prstGeom>
        </p:spPr>
      </p:pic>
      <p:pic>
        <p:nvPicPr>
          <p:cNvPr id="17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4059138"/>
            <a:ext cx="365760" cy="365760"/>
          </a:xfrm>
          <a:prstGeom prst="rect">
            <a:avLst/>
          </a:prstGeom>
        </p:spPr>
      </p:pic>
      <p:sp>
        <p:nvSpPr>
          <p:cNvPr id="173" name="1">
            <a:hlinkClick r:id="rId14" action="ppaction://hlinksldjump"/>
          </p:cNvPr>
          <p:cNvSpPr/>
          <p:nvPr/>
        </p:nvSpPr>
        <p:spPr>
          <a:xfrm>
            <a:off x="2871879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pic>
        <p:nvPicPr>
          <p:cNvPr id="17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050" y="5829900"/>
            <a:ext cx="461254" cy="461254"/>
          </a:xfrm>
          <a:prstGeom prst="rect">
            <a:avLst/>
          </a:prstGeom>
        </p:spPr>
      </p:pic>
      <p:pic>
        <p:nvPicPr>
          <p:cNvPr id="17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30" y="5877647"/>
            <a:ext cx="365760" cy="365760"/>
          </a:xfrm>
          <a:prstGeom prst="rect">
            <a:avLst/>
          </a:prstGeom>
        </p:spPr>
      </p:pic>
      <p:sp>
        <p:nvSpPr>
          <p:cNvPr id="178" name="1">
            <a:hlinkClick r:id="rId15" action="ppaction://hlinksldjump"/>
          </p:cNvPr>
          <p:cNvSpPr/>
          <p:nvPr/>
        </p:nvSpPr>
        <p:spPr>
          <a:xfrm>
            <a:off x="4703680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179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013" y="5842384"/>
            <a:ext cx="461254" cy="461254"/>
          </a:xfrm>
          <a:prstGeom prst="rect">
            <a:avLst/>
          </a:prstGeom>
        </p:spPr>
      </p:pic>
      <p:pic>
        <p:nvPicPr>
          <p:cNvPr id="180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093" y="5890131"/>
            <a:ext cx="365760" cy="365760"/>
          </a:xfrm>
          <a:prstGeom prst="rect">
            <a:avLst/>
          </a:prstGeom>
        </p:spPr>
      </p:pic>
      <p:sp>
        <p:nvSpPr>
          <p:cNvPr id="183" name="1">
            <a:hlinkClick r:id="rId16" action="ppaction://hlinksldjump"/>
          </p:cNvPr>
          <p:cNvSpPr/>
          <p:nvPr/>
        </p:nvSpPr>
        <p:spPr>
          <a:xfrm>
            <a:off x="6533843" y="4685774"/>
            <a:ext cx="1744203" cy="174420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84" name="xnh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2426" y="5842384"/>
            <a:ext cx="461254" cy="461254"/>
          </a:xfrm>
          <a:prstGeom prst="rect">
            <a:avLst/>
          </a:prstGeom>
        </p:spPr>
      </p:pic>
      <p:pic>
        <p:nvPicPr>
          <p:cNvPr id="185" name="tronh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506" y="5890131"/>
            <a:ext cx="365760" cy="365760"/>
          </a:xfrm>
          <a:prstGeom prst="rect">
            <a:avLst/>
          </a:prstGeom>
        </p:spPr>
      </p:pic>
      <p:pic>
        <p:nvPicPr>
          <p:cNvPr id="61" name="kids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9BC19F7-603F-4893-B6D9-BEE730DE40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 b="25944"/>
          <a:stretch/>
        </p:blipFill>
        <p:spPr>
          <a:xfrm>
            <a:off x="4598919" y="0"/>
            <a:ext cx="1704217" cy="1099659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3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146" grpId="0" animBg="1"/>
      <p:bldP spid="147" grpId="0" animBg="1"/>
      <p:bldP spid="151" grpId="0" animBg="1"/>
      <p:bldP spid="152" grpId="0" animBg="1"/>
      <p:bldP spid="156" grpId="0" animBg="1"/>
      <p:bldP spid="157" grpId="0" animBg="1"/>
      <p:bldP spid="161" grpId="0" animBg="1"/>
      <p:bldP spid="162" grpId="0" animBg="1"/>
      <p:bldP spid="166" grpId="0" animBg="1"/>
      <p:bldP spid="167" grpId="0" animBg="1"/>
      <p:bldP spid="171" grpId="0" animBg="1"/>
      <p:bldP spid="172" grpId="0" animBg="1"/>
      <p:bldP spid="176" grpId="0" animBg="1"/>
      <p:bldP spid="177" grpId="0" animBg="1"/>
      <p:bldP spid="181" grpId="0" animBg="1"/>
      <p:bldP spid="182" grpId="0" animBg="1"/>
      <p:bldP spid="11" grpId="0" animBg="1"/>
      <p:bldP spid="11" grpId="1" animBg="1"/>
      <p:bldP spid="148" grpId="0" animBg="1"/>
      <p:bldP spid="148" grpId="1" animBg="1"/>
      <p:bldP spid="153" grpId="0" animBg="1"/>
      <p:bldP spid="153" grpId="1" animBg="1"/>
      <p:bldP spid="158" grpId="0" animBg="1"/>
      <p:bldP spid="158" grpId="1" animBg="1"/>
      <p:bldP spid="163" grpId="0" animBg="1"/>
      <p:bldP spid="163" grpId="1" animBg="1"/>
      <p:bldP spid="168" grpId="0" animBg="1"/>
      <p:bldP spid="168" grpId="1" animBg="1"/>
      <p:bldP spid="173" grpId="0" animBg="1"/>
      <p:bldP spid="173" grpId="1" animBg="1"/>
      <p:bldP spid="178" grpId="0" animBg="1"/>
      <p:bldP spid="178" grpId="1" animBg="1"/>
      <p:bldP spid="183" grpId="0" animBg="1"/>
      <p:bldP spid="18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young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9908" y="2000055"/>
            <a:ext cx="478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boy is ________ and the grandmother is old.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27110" y="3083593"/>
            <a:ext cx="3753893" cy="2443024"/>
            <a:chOff x="2239604" y="2687009"/>
            <a:chExt cx="4420041" cy="2876551"/>
          </a:xfrm>
        </p:grpSpPr>
        <p:pic>
          <p:nvPicPr>
            <p:cNvPr id="2050" name="Picture 2" descr="https://s.sachmem.vn/public/images/TA4SBT/U14-B-1-1-gbanntggwawbwuki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604" y="2687009"/>
              <a:ext cx="4381500" cy="287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834179" y="5265776"/>
              <a:ext cx="1825466" cy="2977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206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short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4297" y="1842757"/>
            <a:ext cx="542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sister is tall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 the brother is _______.</a:t>
            </a:r>
          </a:p>
        </p:txBody>
      </p:sp>
      <p:pic>
        <p:nvPicPr>
          <p:cNvPr id="3074" name="Picture 2" descr="https://s.sachmem.vn/public/images/TA4SBT/U14-B-1-2-mbhugfwrowjenoc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15012"/>
          <a:stretch/>
        </p:blipFill>
        <p:spPr bwMode="auto">
          <a:xfrm>
            <a:off x="3343537" y="2728715"/>
            <a:ext cx="2781837" cy="28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0247" y="4638396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04" y="5401179"/>
            <a:ext cx="3786486" cy="15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3075">
            <a:off x="244735" y="15837"/>
            <a:ext cx="3484335" cy="2863518"/>
          </a:xfrm>
          <a:prstGeom prst="rect">
            <a:avLst/>
          </a:prstGeom>
        </p:spPr>
      </p:pic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627086" y="161322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14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69449" y="3129310"/>
            <a:ext cx="8053103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does he look like?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35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5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 is big and she is ______.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38952" y="2899996"/>
            <a:ext cx="3220504" cy="2743201"/>
            <a:chOff x="2678805" y="2910624"/>
            <a:chExt cx="3220504" cy="2743201"/>
          </a:xfrm>
        </p:grpSpPr>
        <p:pic>
          <p:nvPicPr>
            <p:cNvPr id="4098" name="Picture 2" descr="https://s.sachmem.vn/public/images/TA4SBT/U14-B-1-3-pxqjldwmbjqkllaw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2" t="965" r="13588" b="3671"/>
            <a:stretch/>
          </p:blipFill>
          <p:spPr bwMode="auto">
            <a:xfrm>
              <a:off x="2678805" y="2910624"/>
              <a:ext cx="3206839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972049" y="5497873"/>
              <a:ext cx="927260" cy="132362"/>
            </a:xfrm>
            <a:prstGeom prst="rect">
              <a:avLst/>
            </a:prstGeom>
            <a:solidFill>
              <a:srgbClr val="B9E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98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old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0073" y="1893879"/>
            <a:ext cx="684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My grandparents are ______.</a:t>
            </a:r>
          </a:p>
        </p:txBody>
      </p:sp>
      <p:pic>
        <p:nvPicPr>
          <p:cNvPr id="5122" name="Picture 2" descr="https://s.sachmem.vn/public/images/TA4SBT/U14-B-2-3-mgkczqqfmcrupfz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6" t="7634" r="32764" b="3112"/>
          <a:stretch/>
        </p:blipFill>
        <p:spPr bwMode="auto">
          <a:xfrm>
            <a:off x="2775018" y="2622993"/>
            <a:ext cx="2846231" cy="30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slim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pic>
        <p:nvPicPr>
          <p:cNvPr id="6146" name="Picture 2" descr="https://s.sachmem.vn/public/images/TA4SBT/U14-B-2-1-cerjepjmbbddkrd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1605" r="23068" b="1164"/>
          <a:stretch/>
        </p:blipFill>
        <p:spPr bwMode="auto">
          <a:xfrm>
            <a:off x="2968182" y="2355544"/>
            <a:ext cx="3116688" cy="32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834297" y="1842757"/>
            <a:ext cx="542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girl is ______.</a:t>
            </a:r>
          </a:p>
        </p:txBody>
      </p:sp>
    </p:spTree>
    <p:extLst>
      <p:ext uri="{BB962C8B-B14F-4D97-AF65-F5344CB8AC3E}">
        <p14:creationId xmlns:p14="http://schemas.microsoft.com/office/powerpoint/2010/main" val="75492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She's young.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6065" y="183034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mother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old.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She's young.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30957" r="34865" b="1205"/>
          <a:stretch/>
        </p:blipFill>
        <p:spPr>
          <a:xfrm>
            <a:off x="4972049" y="2407857"/>
            <a:ext cx="1627387" cy="30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He's slim.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811538" y="1532140"/>
            <a:ext cx="5347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does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He's short.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slim.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477" r="21395"/>
          <a:stretch/>
        </p:blipFill>
        <p:spPr>
          <a:xfrm>
            <a:off x="4489675" y="2761348"/>
            <a:ext cx="2209775" cy="25264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does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58013" y="2409718"/>
            <a:ext cx="5347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/ does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her father look like?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39637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sPham"/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72D4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ta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7128115" y="204352"/>
            <a:ext cx="4914900" cy="4932025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8366" y="0"/>
            <a:ext cx="7833699" cy="6570330"/>
          </a:xfrm>
          <a:prstGeom prst="rect">
            <a:avLst/>
          </a:prstGeom>
        </p:spPr>
      </p:pic>
      <p:pic>
        <p:nvPicPr>
          <p:cNvPr id="11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68481" y="4302619"/>
            <a:ext cx="1529633" cy="228242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980407" y="109102"/>
            <a:ext cx="3459805" cy="113536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50" dirty="0">
                <a:ln w="19050" cmpd="sng">
                  <a:solidFill>
                    <a:srgbClr val="46C646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rgbClr val="D2FE04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en-US" sz="5400" b="1" dirty="0">
              <a:ln w="19050" cmpd="sng">
                <a:solidFill>
                  <a:srgbClr val="46C646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D2FE04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sw"/>
          <p:cNvSpPr/>
          <p:nvPr/>
        </p:nvSpPr>
        <p:spPr>
          <a:xfrm>
            <a:off x="4972049" y="573031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sp>
        <p:nvSpPr>
          <p:cNvPr id="27" name="1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8679177" y="1916287"/>
            <a:ext cx="2030497" cy="2030497"/>
          </a:xfrm>
          <a:prstGeom prst="ellipse">
            <a:avLst/>
          </a:prstGeom>
          <a:solidFill>
            <a:srgbClr val="EFFFA6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8016589" y="1990557"/>
            <a:ext cx="3381312" cy="2160579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28115" y="204352"/>
            <a:ext cx="4914900" cy="4932025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8539076" y="2023866"/>
              <a:ext cx="2501198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he look like?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021541" y="4024551"/>
            <a:ext cx="1941651" cy="2223651"/>
          </a:xfrm>
          <a:prstGeom prst="rect">
            <a:avLst/>
          </a:prstGeom>
        </p:spPr>
      </p:pic>
      <p:sp>
        <p:nvSpPr>
          <p:cNvPr id="25" name="Right Arrow 24">
            <a:hlinkClick r:id="rId7" action="ppaction://hlinksldjump"/>
          </p:cNvPr>
          <p:cNvSpPr/>
          <p:nvPr/>
        </p:nvSpPr>
        <p:spPr>
          <a:xfrm>
            <a:off x="10427405" y="5730317"/>
            <a:ext cx="1064466" cy="764625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Back 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42313" y="2677437"/>
            <a:ext cx="5347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He's tall.</a:t>
            </a:r>
          </a:p>
        </p:txBody>
      </p:sp>
    </p:spTree>
    <p:extLst>
      <p:ext uri="{BB962C8B-B14F-4D97-AF65-F5344CB8AC3E}">
        <p14:creationId xmlns:p14="http://schemas.microsoft.com/office/powerpoint/2010/main" val="25306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5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50"/>
                            </p:stCondLst>
                            <p:childTnLst>
                              <p:par>
                                <p:cTn id="3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2" grpId="0" animBg="1"/>
      <p:bldP spid="21" grpId="0" animBg="1"/>
      <p:bldP spid="20" grpId="0" animBg="1"/>
      <p:bldP spid="19" grpId="0" animBg="1"/>
      <p:bldP spid="18" grpId="0" animBg="1"/>
      <p:bldP spid="16" grpId="0" animBg="1"/>
      <p:bldP spid="28" grpId="0" animBg="1"/>
      <p:bldP spid="15" grpId="0" animBg="1"/>
      <p:bldP spid="29" grpId="0"/>
      <p:bldP spid="29" grpId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700785-991F-4C4B-B043-1B7E51B4C2D2}"/>
              </a:ext>
            </a:extLst>
          </p:cNvPr>
          <p:cNvSpPr/>
          <p:nvPr/>
        </p:nvSpPr>
        <p:spPr>
          <a:xfrm>
            <a:off x="2828337" y="256752"/>
            <a:ext cx="6773863" cy="137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14:What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does he look like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1 (page </a:t>
            </a:r>
            <a:r>
              <a:rPr lang="en-US" sz="3200" b="1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93FDA-EB14-4C7A-AD6E-411FA7725FDB}"/>
              </a:ext>
            </a:extLst>
          </p:cNvPr>
          <p:cNvSpPr txBox="1"/>
          <p:nvPr/>
        </p:nvSpPr>
        <p:spPr>
          <a:xfrm>
            <a:off x="575467" y="1397519"/>
            <a:ext cx="225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marR="0" lvl="0" indent="-400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533CD-2619-420E-890B-98D32913431C}"/>
              </a:ext>
            </a:extLst>
          </p:cNvPr>
          <p:cNvSpPr txBox="1"/>
          <p:nvPr/>
        </p:nvSpPr>
        <p:spPr>
          <a:xfrm>
            <a:off x="4988441" y="1397519"/>
            <a:ext cx="3896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 Model sentence: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6CAA82-6C75-4432-B6A7-F39C96DB486D}"/>
              </a:ext>
            </a:extLst>
          </p:cNvPr>
          <p:cNvSpPr txBox="1"/>
          <p:nvPr/>
        </p:nvSpPr>
        <p:spPr>
          <a:xfrm>
            <a:off x="953154" y="1863064"/>
            <a:ext cx="3750365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trẻ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old: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short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thấp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slim: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mảnh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khảnh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strong: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khỏe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mạnh</a:t>
            </a:r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gầy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mỏng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thick: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mập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/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dày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D9312-B6C6-4B1E-B68D-0F806AF0F902}"/>
              </a:ext>
            </a:extLst>
          </p:cNvPr>
          <p:cNvSpPr txBox="1"/>
          <p:nvPr/>
        </p:nvSpPr>
        <p:spPr>
          <a:xfrm>
            <a:off x="4891332" y="1859184"/>
            <a:ext cx="702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*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Hỏi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trả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lời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về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ngoại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hình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của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ai </a:t>
            </a:r>
            <a:r>
              <a:rPr lang="en-US" sz="2000" b="0" i="1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đó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C406-0AFB-44A2-873C-DF6986742BD9}"/>
              </a:ext>
            </a:extLst>
          </p:cNvPr>
          <p:cNvSpPr/>
          <p:nvPr/>
        </p:nvSpPr>
        <p:spPr>
          <a:xfrm>
            <a:off x="5499714" y="2259294"/>
            <a:ext cx="5097870" cy="11543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look like?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D75835-2F50-405D-BB76-1098AD662F73}"/>
              </a:ext>
            </a:extLst>
          </p:cNvPr>
          <p:cNvSpPr txBox="1"/>
          <p:nvPr/>
        </p:nvSpPr>
        <p:spPr>
          <a:xfrm>
            <a:off x="5221357" y="3750365"/>
            <a:ext cx="4028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Ex:</a:t>
            </a:r>
          </a:p>
          <a:p>
            <a:r>
              <a:rPr lang="en-GB" sz="2400" dirty="0"/>
              <a:t>1. What does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/>
              <a:t> look like?</a:t>
            </a:r>
          </a:p>
          <a:p>
            <a:r>
              <a:rPr lang="en-GB" sz="2400" dirty="0"/>
              <a:t>        </a:t>
            </a:r>
            <a:r>
              <a:rPr lang="en-GB" sz="2400" dirty="0">
                <a:solidFill>
                  <a:srgbClr val="FF0000"/>
                </a:solidFill>
              </a:rPr>
              <a:t>She’s </a:t>
            </a:r>
            <a:r>
              <a:rPr lang="en-GB" sz="2400" dirty="0">
                <a:solidFill>
                  <a:srgbClr val="00B0F0"/>
                </a:solidFill>
              </a:rPr>
              <a:t>old.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2. What does </a:t>
            </a:r>
            <a:r>
              <a:rPr lang="en-GB" sz="2400" dirty="0">
                <a:solidFill>
                  <a:srgbClr val="FF0000"/>
                </a:solidFill>
              </a:rPr>
              <a:t>he</a:t>
            </a:r>
            <a:r>
              <a:rPr lang="en-GB" sz="2400" dirty="0"/>
              <a:t> look like?</a:t>
            </a:r>
          </a:p>
          <a:p>
            <a:r>
              <a:rPr lang="en-GB" sz="2400" dirty="0"/>
              <a:t>        </a:t>
            </a:r>
            <a:r>
              <a:rPr lang="en-GB" sz="2400" dirty="0">
                <a:solidFill>
                  <a:srgbClr val="FF0000"/>
                </a:solidFill>
              </a:rPr>
              <a:t>He’s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B0F0"/>
                </a:solidFill>
              </a:rPr>
              <a:t>tall</a:t>
            </a:r>
            <a:r>
              <a:rPr lang="en-GB" dirty="0">
                <a:solidFill>
                  <a:srgbClr val="00B0F0"/>
                </a:solidFill>
              </a:rPr>
              <a:t>.</a:t>
            </a:r>
          </a:p>
          <a:p>
            <a:r>
              <a:rPr lang="en-GB" dirty="0"/>
              <a:t> 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FE429-329A-4BA7-8CBB-46B95455A2DF}"/>
              </a:ext>
            </a:extLst>
          </p:cNvPr>
          <p:cNvGrpSpPr/>
          <p:nvPr/>
        </p:nvGrpSpPr>
        <p:grpSpPr>
          <a:xfrm>
            <a:off x="8628166" y="4904720"/>
            <a:ext cx="1549503" cy="1736813"/>
            <a:chOff x="1822674" y="864191"/>
            <a:chExt cx="1739899" cy="2380942"/>
          </a:xfrm>
        </p:grpSpPr>
        <p:pic>
          <p:nvPicPr>
            <p:cNvPr id="12" name="Picture 2" descr="https://s.sachmem.vn/public/images/TA4T2SHS/U14-L1-4-1-qtqrtzhjmhsikxyk.jpg">
              <a:extLst>
                <a:ext uri="{FF2B5EF4-FFF2-40B4-BE49-F238E27FC236}">
                  <a16:creationId xmlns:a16="http://schemas.microsoft.com/office/drawing/2014/main" id="{20F0C66C-BE37-413A-9770-9F1ADCC77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645" y="864191"/>
              <a:ext cx="1544778" cy="238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1988A-A77A-4C31-A7B6-0B35809C111A}"/>
                </a:ext>
              </a:extLst>
            </p:cNvPr>
            <p:cNvSpPr/>
            <p:nvPr/>
          </p:nvSpPr>
          <p:spPr>
            <a:xfrm>
              <a:off x="2929160" y="3000374"/>
              <a:ext cx="633413" cy="166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B1573F-9FD3-4F66-BFE0-6DF2D2967535}"/>
                </a:ext>
              </a:extLst>
            </p:cNvPr>
            <p:cNvSpPr/>
            <p:nvPr/>
          </p:nvSpPr>
          <p:spPr>
            <a:xfrm>
              <a:off x="1822674" y="2941342"/>
              <a:ext cx="633413" cy="213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1B3D44-F3F4-4CBB-A824-FAF8DB5A9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998"/>
          <a:stretch/>
        </p:blipFill>
        <p:spPr>
          <a:xfrm>
            <a:off x="8881269" y="3605214"/>
            <a:ext cx="817431" cy="12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81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05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05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/tɔːl/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1739" y="4943861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7021739" y="5815881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/ʃɔːrt/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644338" y="2019300"/>
            <a:ext cx="1118662" cy="26885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flipH="1">
            <a:off x="3034174" y="646152"/>
            <a:ext cx="1938710" cy="4061733"/>
            <a:chOff x="2500539" y="646152"/>
            <a:chExt cx="1938710" cy="40617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9082" r="26842" b="6883"/>
            <a:stretch/>
          </p:blipFill>
          <p:spPr>
            <a:xfrm>
              <a:off x="2724150" y="646152"/>
              <a:ext cx="1715099" cy="4061733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>
            <a:xfrm>
              <a:off x="2500539" y="2019300"/>
              <a:ext cx="528411" cy="26885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2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3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5796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4" name="Rectangle 3"/>
          <p:cNvSpPr/>
          <p:nvPr/>
        </p:nvSpPr>
        <p:spPr>
          <a:xfrm>
            <a:off x="2605796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/əʊld/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63231" y="953300"/>
            <a:ext cx="3047330" cy="3575776"/>
            <a:chOff x="4430405" y="1514910"/>
            <a:chExt cx="1756097" cy="20606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6505940" y="1072251"/>
            <a:ext cx="3707128" cy="3028412"/>
            <a:chOff x="4391843" y="3355709"/>
            <a:chExt cx="1962721" cy="16033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0127" y="3373990"/>
              <a:ext cx="1164437" cy="15850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1843" y="3355709"/>
              <a:ext cx="1012024" cy="151803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178404" y="4775138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78404" y="5647158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Lucida Sans Unicode" panose="020B0602030504020204" pitchFamily="34" charset="0"/>
              </a:rPr>
              <a:t>/jʌŋ/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4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5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2425" y="2483689"/>
            <a:ext cx="2362200" cy="110799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slim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72425" y="3355709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/slɪm/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31894"/>
          <a:stretch/>
        </p:blipFill>
        <p:spPr>
          <a:xfrm>
            <a:off x="2369679" y="1102501"/>
            <a:ext cx="2221372" cy="5029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6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23390" y="4593012"/>
            <a:ext cx="1748421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old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6784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young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81997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tall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347210" y="4593012"/>
            <a:ext cx="192024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short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12424" y="4593012"/>
            <a:ext cx="1645920" cy="54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slim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31480" r="68385" b="6883"/>
          <a:stretch/>
        </p:blipFill>
        <p:spPr>
          <a:xfrm>
            <a:off x="7924828" y="2556432"/>
            <a:ext cx="765004" cy="1838606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023390" y="2247774"/>
            <a:ext cx="1829931" cy="2147264"/>
            <a:chOff x="4430405" y="1514910"/>
            <a:chExt cx="1756097" cy="206062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7887"/>
            <a:stretch/>
          </p:blipFill>
          <p:spPr>
            <a:xfrm>
              <a:off x="5230355" y="1514910"/>
              <a:ext cx="956147" cy="206062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/>
            <a:srcRect r="18602"/>
            <a:stretch/>
          </p:blipFill>
          <p:spPr>
            <a:xfrm>
              <a:off x="4430405" y="1514910"/>
              <a:ext cx="823766" cy="206062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3016080" y="2556430"/>
            <a:ext cx="2140177" cy="1838608"/>
            <a:chOff x="4391843" y="3355709"/>
            <a:chExt cx="1886928" cy="162104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7"/>
            <a:srcRect l="16818"/>
            <a:stretch/>
          </p:blipFill>
          <p:spPr>
            <a:xfrm>
              <a:off x="5310164" y="3391656"/>
              <a:ext cx="968607" cy="158509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/>
            <a:srcRect r="9259"/>
            <a:stretch/>
          </p:blipFill>
          <p:spPr>
            <a:xfrm>
              <a:off x="4391843" y="3355709"/>
              <a:ext cx="918321" cy="1518036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r="31894"/>
          <a:stretch/>
        </p:blipFill>
        <p:spPr>
          <a:xfrm>
            <a:off x="9725928" y="1635177"/>
            <a:ext cx="1218911" cy="27598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8035" y="1615021"/>
            <a:ext cx="1419586" cy="2780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5573" y="504497"/>
            <a:ext cx="1679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Vocabulary </a:t>
            </a:r>
          </a:p>
        </p:txBody>
      </p:sp>
      <p:pic>
        <p:nvPicPr>
          <p:cNvPr id="17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04" end="5506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17077" y="1714500"/>
            <a:ext cx="609600" cy="609600"/>
          </a:xfrm>
          <a:prstGeom prst="rect">
            <a:avLst/>
          </a:prstGeom>
        </p:spPr>
      </p:pic>
      <p:pic>
        <p:nvPicPr>
          <p:cNvPr id="18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6" end="9730.0499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64677" y="1866900"/>
            <a:ext cx="609600" cy="609600"/>
          </a:xfrm>
          <a:prstGeom prst="rect">
            <a:avLst/>
          </a:prstGeom>
        </p:spPr>
      </p:pic>
      <p:pic>
        <p:nvPicPr>
          <p:cNvPr id="19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72" end="858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84723" y="413712"/>
            <a:ext cx="609600" cy="609600"/>
          </a:xfrm>
          <a:prstGeom prst="rect">
            <a:avLst/>
          </a:prstGeom>
        </p:spPr>
      </p:pic>
      <p:pic>
        <p:nvPicPr>
          <p:cNvPr id="20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58" end="1789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2277" y="2019300"/>
            <a:ext cx="609600" cy="609600"/>
          </a:xfrm>
          <a:prstGeom prst="rect">
            <a:avLst/>
          </a:prstGeom>
        </p:spPr>
      </p:pic>
      <p:pic>
        <p:nvPicPr>
          <p:cNvPr id="21" name="Tiếng Anh 4 Tập 2 (cũ) - Unit 14 What does he look like- - Lesson 1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1" end="13763.0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37123" y="566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8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9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25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1079</Words>
  <Application>Microsoft Office PowerPoint</Application>
  <PresentationFormat>Widescreen</PresentationFormat>
  <Paragraphs>384</Paragraphs>
  <Slides>47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Arial</vt:lpstr>
      <vt:lpstr>Roboto</vt:lpstr>
      <vt:lpstr>Harrington</vt:lpstr>
      <vt:lpstr>Lucida Sans Unicode</vt:lpstr>
      <vt:lpstr>字魂59号-创粗黑</vt:lpstr>
      <vt:lpstr>Helvetica Neue</vt:lpstr>
      <vt:lpstr>Comic Sans MS</vt:lpstr>
      <vt:lpstr>Bauhaus 93</vt:lpstr>
      <vt:lpstr>Cooper Black</vt:lpstr>
      <vt:lpstr>Arial Unicode MS</vt:lpstr>
      <vt:lpstr>Calibri Light</vt:lpstr>
      <vt:lpstr>Times New Roman</vt:lpstr>
      <vt:lpstr>Tahoma</vt:lpstr>
      <vt:lpstr>Calibri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169</cp:revision>
  <dcterms:created xsi:type="dcterms:W3CDTF">2020-11-27T03:23:46Z</dcterms:created>
  <dcterms:modified xsi:type="dcterms:W3CDTF">2022-02-23T13:51:22Z</dcterms:modified>
</cp:coreProperties>
</file>